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8" r:id="rId3"/>
    <p:sldId id="289" r:id="rId4"/>
    <p:sldId id="290" r:id="rId5"/>
    <p:sldId id="294" r:id="rId6"/>
    <p:sldId id="259" r:id="rId7"/>
    <p:sldId id="287" r:id="rId8"/>
    <p:sldId id="291" r:id="rId9"/>
    <p:sldId id="292" r:id="rId10"/>
    <p:sldId id="293" r:id="rId11"/>
    <p:sldId id="296" r:id="rId12"/>
    <p:sldId id="295" r:id="rId13"/>
    <p:sldId id="298" r:id="rId14"/>
    <p:sldId id="297" r:id="rId15"/>
    <p:sldId id="300" r:id="rId16"/>
    <p:sldId id="299" r:id="rId17"/>
    <p:sldId id="301" r:id="rId18"/>
    <p:sldId id="30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8JHfzJsijXATRdC0oEv80WlMG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3524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491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8056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2710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617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007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4897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0948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6947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1627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766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6836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3082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1568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9642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6096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637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osi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displa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2" y="0"/>
            <a:ext cx="1219200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94901"/>
                </a:srgbClr>
              </a:gs>
              <a:gs pos="34000">
                <a:srgbClr val="000000">
                  <a:alpha val="94901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0">
                <a:srgbClr val="2F5496">
                  <a:alpha val="58039"/>
                </a:srgbClr>
              </a:gs>
              <a:gs pos="28000">
                <a:srgbClr val="2F5496">
                  <a:alpha val="58039"/>
                </a:srgbClr>
              </a:gs>
              <a:gs pos="100000">
                <a:srgbClr val="000000">
                  <a:alpha val="69019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0980"/>
                </a:srgbClr>
              </a:gs>
              <a:gs pos="100000">
                <a:srgbClr val="4472C4">
                  <a:alpha val="0"/>
                </a:srgbClr>
              </a:gs>
            </a:gsLst>
            <a:lin ang="15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32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cs-CZ" sz="3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– HTML + CSS – typ zobrazení, velikost elementů, pozicování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0900" y="935399"/>
            <a:ext cx="12192001" cy="304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</a:t>
            </a:r>
            <a:r>
              <a:rPr lang="cs-CZ" sz="3600" dirty="0">
                <a:solidFill>
                  <a:srgbClr val="FFFFFF"/>
                </a:solidFill>
              </a:rPr>
              <a:t>typ zobrazení (příklady)</a:t>
            </a:r>
            <a:endParaRPr sz="36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1846754"/>
            <a:ext cx="10021302" cy="6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 err="1"/>
              <a:t>None</a:t>
            </a:r>
            <a:r>
              <a:rPr lang="cs-CZ" sz="2400" dirty="0"/>
              <a:t> – nevykreslení elementu a jeho vyjmutí z toku dokumentu (v příkladu porovnání s vlastností </a:t>
            </a:r>
            <a:r>
              <a:rPr lang="cs-CZ" sz="2400" i="1" dirty="0" err="1"/>
              <a:t>visibility</a:t>
            </a:r>
            <a:r>
              <a:rPr lang="cs-CZ" sz="2400" dirty="0"/>
              <a:t>, která element pouze nevykreslí):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55E95D0-0A95-F5CD-B3B5-7679129FF76B}"/>
              </a:ext>
            </a:extLst>
          </p:cNvPr>
          <p:cNvSpPr txBox="1"/>
          <p:nvPr/>
        </p:nvSpPr>
        <p:spPr>
          <a:xfrm>
            <a:off x="1471717" y="5965100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i="1" dirty="0"/>
              <a:t>Výchozí zobrazení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3BC24C2-7BAD-1333-027D-2ED93A7D3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400" y="3273957"/>
            <a:ext cx="1588897" cy="7386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hide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visibility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hidden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FD3F0B1-38DF-E26A-7C66-93E24B736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841" y="3274446"/>
            <a:ext cx="1366080" cy="7386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hide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display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none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A4C97397-D588-8DAF-63FC-AA2923EB0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24" y="4864621"/>
            <a:ext cx="3409507" cy="804129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40CAF8F1-89F9-1B3A-190E-860921658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496" y="4641444"/>
            <a:ext cx="3409505" cy="1245153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B9745034-AC29-9FC5-E772-D9F241311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67" y="4646776"/>
            <a:ext cx="3409507" cy="1239821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C5652AFF-6D7A-6D13-128E-7B79D9AA7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079" y="2827681"/>
            <a:ext cx="1047082" cy="163121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&lt;p&gt;</a:t>
            </a:r>
            <a:b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</a:t>
            </a: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1. odstavec …</a:t>
            </a:r>
            <a:b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&lt;p </a:t>
            </a:r>
            <a:r>
              <a:rPr kumimoji="0" lang="cs-CZ" altLang="cs-CZ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hide</a:t>
            </a: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</a:t>
            </a: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2. odstavec …</a:t>
            </a:r>
            <a:b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&lt;p&gt;</a:t>
            </a:r>
            <a:b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</a:t>
            </a: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3. odstavec - …</a:t>
            </a:r>
            <a:b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endParaRPr kumimoji="0" lang="cs-CZ" altLang="cs-CZ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9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pozicování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Výchozí pozice elementu ve stránce vycház</a:t>
            </a:r>
            <a:r>
              <a:rPr lang="cs-CZ" sz="2400" dirty="0"/>
              <a:t>í ze struktury HTML dokumentu – normálně se elementy vykreslují jeden za druhým, tak jak jsme je definovali pomocí HTML.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Ne vždy je to pro nás výhodné a proto existuje vlastnost </a:t>
            </a:r>
            <a:r>
              <a:rPr lang="cs-CZ" sz="2400" i="1" dirty="0" err="1"/>
              <a:t>position</a:t>
            </a:r>
            <a:r>
              <a:rPr lang="cs-CZ" sz="2400" dirty="0"/>
              <a:t>, která nám umožňuje výchozí chování změnit a nastavit pozici elementům tak, jak potřebujeme.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Samotné umístění na pozici provádíme pomocí vlastností </a:t>
            </a:r>
            <a:r>
              <a:rPr lang="cs-CZ" sz="2400" i="1" dirty="0"/>
              <a:t>top, </a:t>
            </a:r>
            <a:r>
              <a:rPr lang="cs-CZ" sz="2400" i="1" dirty="0" err="1"/>
              <a:t>left</a:t>
            </a:r>
            <a:r>
              <a:rPr lang="cs-CZ" sz="2400" i="1" dirty="0"/>
              <a:t>, </a:t>
            </a:r>
            <a:r>
              <a:rPr lang="cs-CZ" sz="2400" i="1" dirty="0" err="1"/>
              <a:t>right</a:t>
            </a:r>
            <a:r>
              <a:rPr lang="cs-CZ" sz="2400" i="1" dirty="0"/>
              <a:t> a </a:t>
            </a:r>
            <a:r>
              <a:rPr lang="cs-CZ" sz="2400" i="1" dirty="0" err="1"/>
              <a:t>bottom</a:t>
            </a:r>
            <a:r>
              <a:rPr lang="cs-CZ" sz="2400" i="1" dirty="0"/>
              <a:t>.</a:t>
            </a: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000" i="1" dirty="0"/>
              <a:t>Dokumentace: </a:t>
            </a:r>
            <a:r>
              <a:rPr lang="cs-CZ" sz="2000" i="1" dirty="0">
                <a:hlinkClick r:id="rId3"/>
              </a:rPr>
              <a:t>https://developer.mozilla.org/en-US/docs/Web/CSS/position</a:t>
            </a:r>
            <a:endParaRPr sz="2000" i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07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pozicování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44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Nejčastěji používané hodnoty vlastnosti </a:t>
            </a:r>
            <a:r>
              <a:rPr lang="cs-CZ" sz="2400" i="1" dirty="0" err="1"/>
              <a:t>position</a:t>
            </a:r>
            <a:r>
              <a:rPr lang="cs-CZ" sz="2400" dirty="0"/>
              <a:t>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B1743343-F318-691A-FBFB-459D9136B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054234"/>
              </p:ext>
            </p:extLst>
          </p:nvPr>
        </p:nvGraphicFramePr>
        <p:xfrm>
          <a:off x="1074197" y="2921328"/>
          <a:ext cx="10021302" cy="3027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1853">
                  <a:extLst>
                    <a:ext uri="{9D8B030D-6E8A-4147-A177-3AD203B41FA5}">
                      <a16:colId xmlns:a16="http://schemas.microsoft.com/office/drawing/2014/main" val="145105902"/>
                    </a:ext>
                  </a:extLst>
                </a:gridCol>
                <a:gridCol w="8849449">
                  <a:extLst>
                    <a:ext uri="{9D8B030D-6E8A-4147-A177-3AD203B41FA5}">
                      <a16:colId xmlns:a16="http://schemas.microsoft.com/office/drawing/2014/main" val="16232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Hodnota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738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Výchozí chování elementu.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26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relative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Element se vykreslí relativně v závislosti na svém předchůdci, ale není vyjmut z toku dokumentu – stále zabírá místo tam, kde se měl původně vykreslit.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853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absolute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Element se vykreslí na absolutní pozici v závislosti k oknu prohlížeče nebo elementu, který není napozicován staticky (typicky má nastaveno </a:t>
                      </a:r>
                      <a:r>
                        <a:rPr lang="cs-CZ" i="1" dirty="0" err="1"/>
                        <a:t>position</a:t>
                      </a:r>
                      <a:r>
                        <a:rPr lang="cs-CZ" i="1" dirty="0"/>
                        <a:t>: </a:t>
                      </a:r>
                      <a:r>
                        <a:rPr lang="cs-CZ" i="1" dirty="0" err="1"/>
                        <a:t>relative</a:t>
                      </a:r>
                      <a:r>
                        <a:rPr lang="cs-CZ" dirty="0"/>
                        <a:t>). Také je vyjmut z toku dokumentu – nezabírá místo tam, kde se měl původně vykreslit.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fixed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Element se vykreslí na fixní pozici v závislosti k oknu prohlížeče. Také je vyjmut z toku dokumentu – nezabírá místo tam, kde se měl původně vykreslit. Navíc je na nové pozici zafixován, bez ohledu na posouvání stránky.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9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sticky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Element se vykreslí normálně, ale jakmile se dotkne okraje okna zafixuje se.</a:t>
                      </a:r>
                    </a:p>
                    <a:p>
                      <a:r>
                        <a:rPr lang="cs-CZ" dirty="0"/>
                        <a:t>Pozor! Umístění dovnitř relativně pozicovaného elementu toto chování vyruší.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94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41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pozicování (příklady)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44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b="1" i="1" dirty="0">
                <a:latin typeface="Arial"/>
                <a:ea typeface="Arial"/>
                <a:cs typeface="Arial"/>
                <a:sym typeface="Arial"/>
              </a:rPr>
              <a:t>static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– výchozí zobrazení v kombinaci s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display: inline-</a:t>
            </a:r>
            <a:r>
              <a:rPr lang="cs-CZ" sz="2400" i="1" dirty="0" err="1">
                <a:latin typeface="Arial"/>
                <a:ea typeface="Arial"/>
                <a:cs typeface="Arial"/>
                <a:sym typeface="Arial"/>
              </a:rPr>
              <a:t>block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DC703ADA-219F-776C-4867-0F935598D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017" y="2869897"/>
            <a:ext cx="3305636" cy="135273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F5D96DA-6DE9-025F-F915-CF71F920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278" y="4591067"/>
            <a:ext cx="2396810" cy="7386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blue 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green"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D25F39-686B-FCA2-73C6-2521172EA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166" y="2869897"/>
            <a:ext cx="1838965" cy="375487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box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width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height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display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inline-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block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red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background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blue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background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blue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green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background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green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41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pozicování (příklady)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44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b="1" i="1" dirty="0" err="1">
                <a:latin typeface="Arial"/>
                <a:ea typeface="Arial"/>
                <a:cs typeface="Arial"/>
                <a:sym typeface="Arial"/>
              </a:rPr>
              <a:t>relative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5D96DA-6DE9-025F-F915-CF71F920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615" y="3059668"/>
            <a:ext cx="2890535" cy="7386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blue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relative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green"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BB8C59B5-3CD0-150A-B2FF-69560141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98" y="2917529"/>
            <a:ext cx="3553321" cy="2610214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95BDD7A1-C9BC-A26C-3DD9-42DC32FE0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299" y="3034260"/>
            <a:ext cx="1628972" cy="116955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relative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position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relative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top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left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8911E96-A5B4-1755-C935-DFF6C04922E3}"/>
              </a:ext>
            </a:extLst>
          </p:cNvPr>
          <p:cNvSpPr txBox="1"/>
          <p:nvPr/>
        </p:nvSpPr>
        <p:spPr>
          <a:xfrm>
            <a:off x="4816615" y="4727524"/>
            <a:ext cx="6278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/>
              <a:t>Všimněte si, že mezi červeným a zeleným blokem je stále vyhrazeno místo pro modrý blok i přes to, že je posunut o 150 px shora a zleva (relativně ve vztahu k předchůdci – v tomto případě červenému bloku).</a:t>
            </a:r>
          </a:p>
        </p:txBody>
      </p:sp>
    </p:spTree>
    <p:extLst>
      <p:ext uri="{BB962C8B-B14F-4D97-AF65-F5344CB8AC3E}">
        <p14:creationId xmlns:p14="http://schemas.microsoft.com/office/powerpoint/2010/main" val="362587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pozicování (příklady)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44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b="1" i="1" dirty="0" err="1">
                <a:latin typeface="Arial"/>
                <a:ea typeface="Arial"/>
                <a:cs typeface="Arial"/>
                <a:sym typeface="Arial"/>
              </a:rPr>
              <a:t>absolute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5D96DA-6DE9-025F-F915-CF71F920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615" y="3059668"/>
            <a:ext cx="2969083" cy="7386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blue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absolute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green"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8911E96-A5B4-1755-C935-DFF6C04922E3}"/>
              </a:ext>
            </a:extLst>
          </p:cNvPr>
          <p:cNvSpPr txBox="1"/>
          <p:nvPr/>
        </p:nvSpPr>
        <p:spPr>
          <a:xfrm>
            <a:off x="4816615" y="4727524"/>
            <a:ext cx="6278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/>
              <a:t>Všimněte si, že mezi červeným a zeleným blokem již není vyhrazeno místo pro modrý blok – byl vyjmut z běžného toku dokumentu.</a:t>
            </a:r>
          </a:p>
          <a:p>
            <a:endParaRPr lang="cs-CZ" i="1" dirty="0"/>
          </a:p>
          <a:p>
            <a:r>
              <a:rPr lang="cs-CZ" i="1" dirty="0"/>
              <a:t>V tomto případě je pozice vypočítána od okraje okna.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9E615A0B-79BE-B283-EC4D-CFCE345B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59" y="2905800"/>
            <a:ext cx="2200582" cy="219105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A81C2EC-7945-A532-B1EF-95A25E531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816" y="3048289"/>
            <a:ext cx="1707519" cy="116955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absolute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position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absolute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top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left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8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pozicování (příklady)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44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b="1" i="1" dirty="0" err="1">
                <a:latin typeface="Arial"/>
                <a:ea typeface="Arial"/>
                <a:cs typeface="Arial"/>
                <a:sym typeface="Arial"/>
              </a:rPr>
              <a:t>absolute</a:t>
            </a:r>
            <a:r>
              <a:rPr lang="cs-CZ" sz="2400" b="1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s rodičovským elemente s relativní pozicí 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8911E96-A5B4-1755-C935-DFF6C04922E3}"/>
              </a:ext>
            </a:extLst>
          </p:cNvPr>
          <p:cNvSpPr txBox="1"/>
          <p:nvPr/>
        </p:nvSpPr>
        <p:spPr>
          <a:xfrm>
            <a:off x="4816615" y="4727524"/>
            <a:ext cx="62788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/>
              <a:t>Všimněte si, že mezi červeným a zeleným blokem již není vyhrazeno místo pro modrý blok – byl vyjmut z běžného toku dokumentu.</a:t>
            </a:r>
          </a:p>
          <a:p>
            <a:endParaRPr lang="cs-CZ" i="1" dirty="0"/>
          </a:p>
          <a:p>
            <a:r>
              <a:rPr lang="cs-CZ" i="1" dirty="0"/>
              <a:t>V tomto případě je pozice vypočítána od rodičovského elementu, protože má relativní pozici.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A81C2EC-7945-A532-B1EF-95A25E531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816" y="3048289"/>
            <a:ext cx="1707519" cy="116955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absolute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position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absolute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top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left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E065B3F-F78C-6318-568D-3560D470F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056" y="3046316"/>
            <a:ext cx="3049233" cy="116955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position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relative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blue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absolute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green"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&lt;/div&gt;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860DD128-C31F-8AAA-80A3-4899CF181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707" y="2847151"/>
            <a:ext cx="2572109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32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pozicování (příklady)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44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b="1" i="1" dirty="0" err="1">
                <a:latin typeface="Arial"/>
                <a:ea typeface="Arial"/>
                <a:cs typeface="Arial"/>
                <a:sym typeface="Arial"/>
              </a:rPr>
              <a:t>fixed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5D96DA-6DE9-025F-F915-CF71F920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615" y="3059668"/>
            <a:ext cx="2694969" cy="7386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blue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fixed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green"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8911E96-A5B4-1755-C935-DFF6C04922E3}"/>
              </a:ext>
            </a:extLst>
          </p:cNvPr>
          <p:cNvSpPr txBox="1"/>
          <p:nvPr/>
        </p:nvSpPr>
        <p:spPr>
          <a:xfrm>
            <a:off x="4816615" y="4727524"/>
            <a:ext cx="6278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/>
              <a:t>Všimněte si, že mezi červeným a zeleným blokem již není vyhrazeno místo pro modrý blok – byl vyjmut z běžného toku dokumentu.</a:t>
            </a:r>
          </a:p>
          <a:p>
            <a:endParaRPr lang="cs-CZ" i="1" dirty="0"/>
          </a:p>
          <a:p>
            <a:r>
              <a:rPr lang="cs-CZ" i="1" dirty="0"/>
              <a:t>U pozice </a:t>
            </a:r>
            <a:r>
              <a:rPr lang="cs-CZ" i="1" dirty="0" err="1"/>
              <a:t>fixed</a:t>
            </a:r>
            <a:r>
              <a:rPr lang="cs-CZ" i="1" dirty="0"/>
              <a:t> je pozice vypočítána vždy podle okraje okna.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A81C2EC-7945-A532-B1EF-95A25E531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816" y="3048289"/>
            <a:ext cx="1433406" cy="116955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fixed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position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fixed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top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left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4C32C1C-16A1-2003-FAB4-D7E0C113B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76" y="2867170"/>
            <a:ext cx="2481690" cy="34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79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pozicování (příklady)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44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b="1" i="1" dirty="0" err="1">
                <a:latin typeface="Arial"/>
                <a:ea typeface="Arial"/>
                <a:cs typeface="Arial"/>
                <a:sym typeface="Arial"/>
              </a:rPr>
              <a:t>sticky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5D96DA-6DE9-025F-F915-CF71F920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615" y="3059668"/>
            <a:ext cx="2747868" cy="7386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blue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sticky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="box green"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&gt;&lt;/div&gt;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8911E96-A5B4-1755-C935-DFF6C04922E3}"/>
              </a:ext>
            </a:extLst>
          </p:cNvPr>
          <p:cNvSpPr txBox="1"/>
          <p:nvPr/>
        </p:nvSpPr>
        <p:spPr>
          <a:xfrm>
            <a:off x="4816615" y="4727524"/>
            <a:ext cx="6278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/>
              <a:t>Všimněte si, že element je nejdříve vykreslen v toku dokumentu normálně. Jakmile se dotkne okna, přichytí se k němu a chová se jako by měl nastavenu </a:t>
            </a:r>
            <a:r>
              <a:rPr lang="cs-CZ" i="1"/>
              <a:t>fixní pozici.</a:t>
            </a:r>
            <a:endParaRPr lang="cs-CZ" i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A81C2EC-7945-A532-B1EF-95A25E531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816" y="3156011"/>
            <a:ext cx="1486304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sticky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position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sticky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top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cs-CZ" altLang="cs-CZ" dirty="0">
                <a:solidFill>
                  <a:srgbClr val="2AACB8"/>
                </a:solidFill>
                <a:latin typeface="JetBrains Mono"/>
              </a:rPr>
              <a:t>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ECDE57EB-FBEF-3C56-113F-46A4A2EC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669" y="2867170"/>
            <a:ext cx="2481690" cy="34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nastavení velikosti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11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Pro nastavení velikosti elementů na stránce budeme využívat </a:t>
            </a:r>
            <a:r>
              <a:rPr lang="cs-CZ" sz="2400" dirty="0" err="1"/>
              <a:t>následujích</a:t>
            </a:r>
            <a:r>
              <a:rPr lang="cs-CZ" sz="2400" dirty="0"/>
              <a:t> šest vlastností: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6A8AF22D-1756-76DE-ACC6-E1E7757D0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96508"/>
              </p:ext>
            </p:extLst>
          </p:nvPr>
        </p:nvGraphicFramePr>
        <p:xfrm>
          <a:off x="1074197" y="3516132"/>
          <a:ext cx="10021302" cy="25958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317073">
                  <a:extLst>
                    <a:ext uri="{9D8B030D-6E8A-4147-A177-3AD203B41FA5}">
                      <a16:colId xmlns:a16="http://schemas.microsoft.com/office/drawing/2014/main" val="924594332"/>
                    </a:ext>
                  </a:extLst>
                </a:gridCol>
                <a:gridCol w="7704229">
                  <a:extLst>
                    <a:ext uri="{9D8B030D-6E8A-4147-A177-3AD203B41FA5}">
                      <a16:colId xmlns:a16="http://schemas.microsoft.com/office/drawing/2014/main" val="1405760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Vlastnost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06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width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Nastaví elementu šířku (absolutní nebo relativní podle rodičovského elementu).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7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height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Nastaví elementu výšku (absolutní nebo relativní podle rodičovského elementu).</a:t>
                      </a:r>
                      <a:endParaRPr lang="cs-CZ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60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max-</a:t>
                      </a:r>
                      <a:r>
                        <a:rPr lang="cs-CZ" dirty="0" err="1"/>
                        <a:t>width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Nastaví maximální možnou šířku – element nikdy nebude širší (často se nastavuje na 100%).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648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max-</a:t>
                      </a:r>
                      <a:r>
                        <a:rPr lang="cs-CZ" dirty="0" err="1"/>
                        <a:t>height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Nastaví maximální možnou výšku – element nikdy nebude vyšší.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9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min-</a:t>
                      </a:r>
                      <a:r>
                        <a:rPr lang="cs-CZ" dirty="0" err="1"/>
                        <a:t>width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Nastaví minimální možnou šířku – element nikdy nebude užší.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5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min-</a:t>
                      </a:r>
                      <a:r>
                        <a:rPr lang="cs-CZ" dirty="0" err="1"/>
                        <a:t>height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Nastaví </a:t>
                      </a:r>
                      <a:r>
                        <a:rPr lang="cs-CZ" dirty="0" err="1"/>
                        <a:t>minimálné</a:t>
                      </a:r>
                      <a:r>
                        <a:rPr lang="cs-CZ" dirty="0"/>
                        <a:t> možnou výšku – element nikdy nebude nižší.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619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20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</a:t>
            </a:r>
            <a:r>
              <a:rPr lang="cs-CZ" sz="3200" dirty="0">
                <a:solidFill>
                  <a:srgbClr val="FFFFFF"/>
                </a:solidFill>
              </a:rPr>
              <a:t>nastavení velikosti (příklady)</a:t>
            </a:r>
            <a:endParaRPr sz="32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11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Využití kombinace </a:t>
            </a:r>
            <a:r>
              <a:rPr lang="cs-CZ" sz="2400" i="1" dirty="0" err="1"/>
              <a:t>width</a:t>
            </a:r>
            <a:r>
              <a:rPr lang="cs-CZ" sz="2400" dirty="0"/>
              <a:t> pro nastavení fixní velikosti a </a:t>
            </a:r>
            <a:r>
              <a:rPr lang="cs-CZ" sz="2400" i="1" dirty="0"/>
              <a:t>max-</a:t>
            </a:r>
            <a:r>
              <a:rPr lang="cs-CZ" sz="2400" i="1" dirty="0" err="1"/>
              <a:t>width</a:t>
            </a:r>
            <a:r>
              <a:rPr lang="cs-CZ" sz="2400" dirty="0"/>
              <a:t>, aby se předešlo přetečení z nadřazeného elementu: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3C26CF75-75E9-07C1-F8EC-CAF2444F9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00" y="3429000"/>
            <a:ext cx="2757488" cy="322897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6A144D6-CC54-BDB3-0875-E6D0D307D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6944" y="3772387"/>
            <a:ext cx="1459054" cy="7386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main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padding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rem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C06FE5-B140-AF0C-7546-6A81ACAC8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945" y="4655760"/>
            <a:ext cx="1726755" cy="138499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simple-card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width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rem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max-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width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%;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font-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size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1.15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rem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…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6D084FA-4DAC-40CD-267D-8C569B60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7434" y="3252137"/>
            <a:ext cx="3708066" cy="332398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main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&lt;div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simple-card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&lt;h2&gt;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Jednoduchá karta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&lt;/h2&gt;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img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="peyto-lake.jpg"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="Jezero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Peyto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&lt;p&gt;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Lorem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…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&lt;p&gt;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Alias… 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&lt;p&gt;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&lt;a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Odkaz na další stránku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&lt;/p&gt;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&lt;/div&gt;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main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36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</a:t>
            </a:r>
            <a:r>
              <a:rPr lang="cs-CZ" sz="3200" dirty="0">
                <a:solidFill>
                  <a:srgbClr val="FFFFFF"/>
                </a:solidFill>
              </a:rPr>
              <a:t>nastavení velikosti (příklady)</a:t>
            </a:r>
            <a:endParaRPr sz="32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1872618"/>
            <a:ext cx="4128117" cy="470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Nastavení výšky </a:t>
            </a:r>
            <a:r>
              <a:rPr lang="cs-CZ" sz="2400" i="1" dirty="0"/>
              <a:t>body</a:t>
            </a:r>
            <a:r>
              <a:rPr lang="cs-CZ" sz="2400" dirty="0"/>
              <a:t> elementu, aby vždy vyplňoval celou dostupnou výšku okna (vykreslovací plochy). V případě, že obsah uvnitř body je větší něž </a:t>
            </a:r>
            <a:r>
              <a:rPr lang="cs-CZ" sz="2400" dirty="0" err="1"/>
              <a:t>viewport</a:t>
            </a:r>
            <a:r>
              <a:rPr lang="cs-CZ" sz="2400" dirty="0"/>
              <a:t> (vykreslovací plocha), nastaví se výška podle obsahu: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A50F2F3-D7FB-2FAE-D97D-A486B06B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925" y="2946771"/>
            <a:ext cx="3048509" cy="376525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073C8D7-3F78-EF07-1C85-53CCF11D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128" y="1791702"/>
            <a:ext cx="1164101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body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margin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padding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DCA4FB2A-9C1B-E448-A913-B93B9A7B2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434" y="2940080"/>
            <a:ext cx="3046734" cy="3765259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83DDB595-7872-E293-8910-2D2160828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019" y="1683980"/>
            <a:ext cx="1731564" cy="116955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body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margin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padding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min-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height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vh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3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229675" y="-6692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tok dokumentu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Tok dokumentu ve vztahu k vykreslování znamená, kde se elementy na obrazovce vykreslí.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i="1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U normálního toku dokumentu se vykreslují jeden za druhým, tak jak jsou definovány v HTML souboru. Navíc se bere v úvahu, zda je element blokový nebo řádkový – kolik místa a jak má na stránce zabrat.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Běžný tok dokumentu můžeme ovlivnit nastavením vlastnosti </a:t>
            </a:r>
            <a:r>
              <a:rPr lang="cs-CZ" sz="2400" b="1" i="1" dirty="0"/>
              <a:t>display</a:t>
            </a:r>
            <a:r>
              <a:rPr lang="cs-CZ" sz="2400" i="1" dirty="0"/>
              <a:t> (velmi užitečné je nastavit display na </a:t>
            </a:r>
            <a:r>
              <a:rPr lang="cs-CZ" sz="2400" i="1" dirty="0" err="1"/>
              <a:t>flex</a:t>
            </a:r>
            <a:r>
              <a:rPr lang="cs-CZ" sz="2400" i="1" dirty="0"/>
              <a:t> nebo </a:t>
            </a:r>
            <a:r>
              <a:rPr lang="cs-CZ" sz="2400" i="1" dirty="0" err="1"/>
              <a:t>grid</a:t>
            </a:r>
            <a:r>
              <a:rPr lang="cs-CZ" sz="2400" i="1" dirty="0"/>
              <a:t>)</a:t>
            </a:r>
            <a:r>
              <a:rPr lang="cs-CZ" sz="2400" dirty="0"/>
              <a:t> nebo pomocí změny pozice elementu díky vlastnosti </a:t>
            </a:r>
            <a:r>
              <a:rPr lang="cs-CZ" sz="2400" b="1" i="1" dirty="0" err="1"/>
              <a:t>position</a:t>
            </a:r>
            <a:r>
              <a:rPr lang="cs-CZ" sz="2400" dirty="0"/>
              <a:t>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8582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typ zobrazení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 úvodu do HTML jsme si ukázali rozdíl mezi blokovými a řádkovými elementy.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Chování blokových i řádkových elementů můžeme ovlivnit pomocí CSS vlastnosti </a:t>
            </a:r>
            <a:r>
              <a:rPr lang="cs-CZ" sz="2400" b="1" i="1" dirty="0"/>
              <a:t>display</a:t>
            </a:r>
            <a:r>
              <a:rPr lang="cs-CZ" sz="2400" dirty="0"/>
              <a:t>, která dokáže přepsat výchozí způsob zobrazení elementu (a jeho potomků) na stránce.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000" i="1" dirty="0"/>
              <a:t>Dokumentace: </a:t>
            </a:r>
            <a:r>
              <a:rPr lang="cs-CZ" sz="2000" i="1" dirty="0">
                <a:hlinkClick r:id="rId3"/>
              </a:rPr>
              <a:t>https://developer.mozilla.org/en-US/docs/Web/CSS/display</a:t>
            </a:r>
            <a:r>
              <a:rPr lang="cs-CZ" sz="2000" i="1" dirty="0"/>
              <a:t> </a:t>
            </a:r>
            <a:endParaRPr sz="2000" i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763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typ zobrazení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44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Nejčastěji používané hodnoty vlastnosti </a:t>
            </a:r>
            <a:r>
              <a:rPr lang="cs-CZ" sz="2400" i="1" dirty="0"/>
              <a:t>display</a:t>
            </a:r>
            <a:r>
              <a:rPr lang="cs-CZ" sz="2400" dirty="0"/>
              <a:t>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B1743343-F318-691A-FBFB-459D9136B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571192"/>
              </p:ext>
            </p:extLst>
          </p:nvPr>
        </p:nvGraphicFramePr>
        <p:xfrm>
          <a:off x="1074197" y="2921328"/>
          <a:ext cx="10021302" cy="3185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79721">
                  <a:extLst>
                    <a:ext uri="{9D8B030D-6E8A-4147-A177-3AD203B41FA5}">
                      <a16:colId xmlns:a16="http://schemas.microsoft.com/office/drawing/2014/main" val="145105902"/>
                    </a:ext>
                  </a:extLst>
                </a:gridCol>
                <a:gridCol w="8041581">
                  <a:extLst>
                    <a:ext uri="{9D8B030D-6E8A-4147-A177-3AD203B41FA5}">
                      <a16:colId xmlns:a16="http://schemas.microsoft.com/office/drawing/2014/main" val="16232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Hodnota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738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block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Element se bude chovat jako blokový.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26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inline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Element se bude chovat jako řádkový.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853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inline-</a:t>
                      </a:r>
                      <a:r>
                        <a:rPr lang="cs-CZ" dirty="0" err="1"/>
                        <a:t>block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Element se bude chovat jako řádkový vzhledem ke zbytku dokumentu, ale vnitřně se bude chovat blokově. </a:t>
                      </a:r>
                      <a:r>
                        <a:rPr lang="cs-CZ" i="1" dirty="0"/>
                        <a:t>Nejpatrnější rozdíl je ve vykreslení vnějších a vnitřních okrajů.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flex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Element se bude chovat jako blokový a vykreslí/rozloží své potomky podle </a:t>
                      </a:r>
                      <a:r>
                        <a:rPr lang="cs-CZ" dirty="0" err="1"/>
                        <a:t>flexbox</a:t>
                      </a:r>
                      <a:r>
                        <a:rPr lang="cs-CZ" dirty="0"/>
                        <a:t> modelu (více v prezentaci o layoutech).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9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grid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Element se bude chovat jako blokový a vykreslí/rozloží své potomky podle </a:t>
                      </a:r>
                      <a:r>
                        <a:rPr lang="cs-CZ" dirty="0" err="1"/>
                        <a:t>grid</a:t>
                      </a:r>
                      <a:r>
                        <a:rPr lang="cs-CZ" dirty="0"/>
                        <a:t> modelu (více v prezentaci o layoutech).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9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none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Element bude vyjmut z toku dokumentu a nebude vůbec vykreslen (více o toku dokumentu později v prezentaci).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200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60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</a:t>
            </a:r>
            <a:r>
              <a:rPr lang="cs-CZ" sz="3600" dirty="0">
                <a:solidFill>
                  <a:srgbClr val="FFFFFF"/>
                </a:solidFill>
              </a:rPr>
              <a:t>typ zobrazení (příklady)</a:t>
            </a:r>
            <a:endParaRPr sz="36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1846755"/>
            <a:ext cx="10021302" cy="5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 err="1"/>
              <a:t>Block</a:t>
            </a:r>
            <a:r>
              <a:rPr lang="cs-CZ" sz="2400" dirty="0"/>
              <a:t>, inline a inline-</a:t>
            </a:r>
            <a:r>
              <a:rPr lang="cs-CZ" sz="2400" dirty="0" err="1"/>
              <a:t>block</a:t>
            </a:r>
            <a:r>
              <a:rPr lang="cs-CZ" sz="2400" dirty="0"/>
              <a:t> (změny zobrazení budeme aplikovat na element </a:t>
            </a:r>
            <a:r>
              <a:rPr lang="cs-CZ" sz="2400" i="1" dirty="0" err="1"/>
              <a:t>span</a:t>
            </a:r>
            <a:r>
              <a:rPr lang="cs-CZ" sz="2400" dirty="0"/>
              <a:t>, který má pro lepší ilustraci změn nastaven vnitřní okraj):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0DD07D-E1E6-38D8-7642-643824E55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857" y="2553445"/>
            <a:ext cx="8520281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&lt;p&gt;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Lorem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ipsum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dolor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amet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consectetur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adipisicing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elit.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Animi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corporis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eligendi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excepturi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nihil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nostrum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officiis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perferendis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reiciendis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voluptate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span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Architecto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span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 …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75188B9-1F91-70F1-1F8C-1A4C534635B6}"/>
              </a:ext>
            </a:extLst>
          </p:cNvPr>
          <p:cNvSpPr txBox="1"/>
          <p:nvPr/>
        </p:nvSpPr>
        <p:spPr>
          <a:xfrm>
            <a:off x="830114" y="5672220"/>
            <a:ext cx="346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/>
              <a:t>Výchozí zobrazení – </a:t>
            </a:r>
            <a:r>
              <a:rPr lang="cs-CZ" sz="1200" b="1" i="1" dirty="0"/>
              <a:t>inline</a:t>
            </a:r>
            <a:r>
              <a:rPr lang="cs-CZ" sz="1200" i="1" dirty="0"/>
              <a:t>, protože se jedná o řádkový element (blokové elementy mají výchozí zobrazení </a:t>
            </a:r>
            <a:r>
              <a:rPr lang="cs-CZ" sz="1200" b="1" i="1" dirty="0" err="1"/>
              <a:t>block</a:t>
            </a:r>
            <a:r>
              <a:rPr lang="cs-CZ" sz="1200" i="1" dirty="0"/>
              <a:t>).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493AEBF9-7F48-0B29-2A47-3A2DBFE5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14" y="3837395"/>
            <a:ext cx="3390517" cy="594606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1E70D81-E756-D02E-E2BD-0B1C0737A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845" y="4641541"/>
            <a:ext cx="1459054" cy="7386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span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padding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rem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50A2A266-B623-A168-E3BD-A829AF86D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798" y="3859498"/>
            <a:ext cx="3390517" cy="673163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F948C555-22EE-6184-26E1-92CA3B3FC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8529" y="4704426"/>
            <a:ext cx="1459054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span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padding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rem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display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block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595E5691-EACF-11B8-9385-2EA994241E34}"/>
              </a:ext>
            </a:extLst>
          </p:cNvPr>
          <p:cNvSpPr txBox="1"/>
          <p:nvPr/>
        </p:nvSpPr>
        <p:spPr>
          <a:xfrm>
            <a:off x="4364851" y="5764552"/>
            <a:ext cx="34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/>
              <a:t>Zde nastaveno blokové zobrazení. Všimněte si, že element nyní zabírá maximální možnou šířku.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C7A3879D-AE24-2763-7BAE-C7EC6A64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483" y="3852828"/>
            <a:ext cx="3426403" cy="678935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BC5EB67F-011A-B326-A30B-0E11D7D07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9157" y="4704425"/>
            <a:ext cx="1838965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span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padding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rem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display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inline-</a:t>
            </a:r>
            <a:r>
              <a:rPr kumimoji="0" lang="cs-CZ" altLang="cs-CZ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block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5D08CBC7-98DF-90DF-9CD0-1AB5C7924DC7}"/>
              </a:ext>
            </a:extLst>
          </p:cNvPr>
          <p:cNvSpPr txBox="1"/>
          <p:nvPr/>
        </p:nvSpPr>
        <p:spPr>
          <a:xfrm>
            <a:off x="7935483" y="5764552"/>
            <a:ext cx="3462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/>
              <a:t>Zde nastaveno inline-</a:t>
            </a:r>
            <a:r>
              <a:rPr lang="cs-CZ" sz="1200" i="1" dirty="0" err="1"/>
              <a:t>block</a:t>
            </a:r>
            <a:r>
              <a:rPr lang="cs-CZ" sz="1200" i="1" dirty="0"/>
              <a:t> zobrazení. Element nyní zabírá pouze tolik prostoru, kolik je nutné, ale vnitřně se chová blokově – všimněte si jak vnitřní okraj odtáčí první a třetí řádek v odstavci.</a:t>
            </a:r>
          </a:p>
        </p:txBody>
      </p:sp>
    </p:spTree>
    <p:extLst>
      <p:ext uri="{BB962C8B-B14F-4D97-AF65-F5344CB8AC3E}">
        <p14:creationId xmlns:p14="http://schemas.microsoft.com/office/powerpoint/2010/main" val="144882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</a:t>
            </a:r>
            <a:r>
              <a:rPr lang="cs-CZ" sz="3600" dirty="0">
                <a:solidFill>
                  <a:srgbClr val="FFFFFF"/>
                </a:solidFill>
              </a:rPr>
              <a:t>typ zobrazení (příklady)</a:t>
            </a:r>
            <a:endParaRPr sz="36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1846754"/>
            <a:ext cx="10021302" cy="6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 err="1"/>
              <a:t>Flex</a:t>
            </a:r>
            <a:r>
              <a:rPr lang="cs-CZ" sz="2400" dirty="0"/>
              <a:t> – chování elementů uvnitř </a:t>
            </a:r>
            <a:r>
              <a:rPr lang="cs-CZ" sz="2400" dirty="0" err="1"/>
              <a:t>flexbox</a:t>
            </a:r>
            <a:r>
              <a:rPr lang="cs-CZ" sz="2400" dirty="0"/>
              <a:t> modelu (pro příklad použijeme dvě karty uvnitř </a:t>
            </a:r>
            <a:r>
              <a:rPr lang="cs-CZ" sz="2400" i="1" dirty="0" err="1"/>
              <a:t>main</a:t>
            </a:r>
            <a:r>
              <a:rPr lang="cs-CZ" sz="2400" dirty="0"/>
              <a:t> elementu):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44F4279-BAD8-D653-6C98-A5C7C7C72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98" y="2567868"/>
            <a:ext cx="2131287" cy="4194699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DEC474E-F029-6629-4EDA-2EF07BB682E2}"/>
              </a:ext>
            </a:extLst>
          </p:cNvPr>
          <p:cNvSpPr txBox="1"/>
          <p:nvPr/>
        </p:nvSpPr>
        <p:spPr>
          <a:xfrm>
            <a:off x="3125495" y="3064779"/>
            <a:ext cx="15441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/>
              <a:t>Vlevo – výchozí vykreslení </a:t>
            </a:r>
            <a:r>
              <a:rPr lang="cs-CZ" b="1" i="1" dirty="0" err="1"/>
              <a:t>main</a:t>
            </a:r>
            <a:r>
              <a:rPr lang="cs-CZ" i="1" dirty="0"/>
              <a:t> elementu.</a:t>
            </a:r>
          </a:p>
          <a:p>
            <a:r>
              <a:rPr lang="cs-CZ" i="1" dirty="0"/>
              <a:t>Obě karty se vykreslily pod sebe (standardní tok dokumentu).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FB71543E-4BE2-D224-57A9-C99C3AD4C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429" y="2530135"/>
            <a:ext cx="2455373" cy="1600438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F5281CF6-D918-9C05-DB11-44DC84A37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222" y="4787952"/>
            <a:ext cx="3703580" cy="1788172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5AC4C477-8D24-8CBE-A44D-D4827DF9A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980" y="2644170"/>
            <a:ext cx="1737976" cy="156966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main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padding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rem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display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flex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gap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rem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flex-wrap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wrap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69C840FA-515A-62ED-6D0D-9A326CAABB77}"/>
              </a:ext>
            </a:extLst>
          </p:cNvPr>
          <p:cNvSpPr txBox="1"/>
          <p:nvPr/>
        </p:nvSpPr>
        <p:spPr>
          <a:xfrm>
            <a:off x="3125495" y="4789381"/>
            <a:ext cx="4198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/>
              <a:t>Vpravo – </a:t>
            </a:r>
            <a:r>
              <a:rPr lang="cs-CZ" b="1" i="1" dirty="0" err="1"/>
              <a:t>main</a:t>
            </a:r>
            <a:r>
              <a:rPr lang="cs-CZ" i="1" dirty="0"/>
              <a:t> s nastaveným </a:t>
            </a:r>
            <a:r>
              <a:rPr lang="cs-CZ" i="1" dirty="0" err="1"/>
              <a:t>flexem</a:t>
            </a:r>
            <a:r>
              <a:rPr lang="cs-CZ" i="1" dirty="0"/>
              <a:t> (více v prezentaci věnované layoutům).</a:t>
            </a:r>
          </a:p>
          <a:p>
            <a:endParaRPr lang="cs-CZ" i="1" dirty="0"/>
          </a:p>
          <a:p>
            <a:r>
              <a:rPr lang="cs-CZ" i="1" dirty="0"/>
              <a:t>Všimněte si, že </a:t>
            </a:r>
            <a:r>
              <a:rPr lang="cs-CZ" i="1" dirty="0" err="1"/>
              <a:t>flex</a:t>
            </a:r>
            <a:r>
              <a:rPr lang="cs-CZ" i="1" dirty="0"/>
              <a:t> změnil standardní tok dokumentu a vykreslil karty vedle sebe. Navíc na druhém obrázku je vidět další změna, kterou </a:t>
            </a:r>
            <a:r>
              <a:rPr lang="cs-CZ" i="1" dirty="0" err="1"/>
              <a:t>flex</a:t>
            </a:r>
            <a:r>
              <a:rPr lang="cs-CZ" i="1" dirty="0"/>
              <a:t> umožňuje snadno nastavit – mezery mezi elementy (zvýrazněny fialově).</a:t>
            </a:r>
          </a:p>
        </p:txBody>
      </p:sp>
    </p:spTree>
    <p:extLst>
      <p:ext uri="{BB962C8B-B14F-4D97-AF65-F5344CB8AC3E}">
        <p14:creationId xmlns:p14="http://schemas.microsoft.com/office/powerpoint/2010/main" val="1724990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1888</Words>
  <Application>Microsoft Office PowerPoint</Application>
  <PresentationFormat>Širokoúhlá obrazovka</PresentationFormat>
  <Paragraphs>136</Paragraphs>
  <Slides>18</Slides>
  <Notes>18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2" baseType="lpstr">
      <vt:lpstr>Arial</vt:lpstr>
      <vt:lpstr>Calibri</vt:lpstr>
      <vt:lpstr>JetBrains Mono</vt:lpstr>
      <vt:lpstr>Office Theme</vt:lpstr>
      <vt:lpstr>Frontend – HTML + CSS – typ zobrazení, velikost elementů, pozicování</vt:lpstr>
      <vt:lpstr>CSS – nastavení velikosti</vt:lpstr>
      <vt:lpstr>CSS – nastavení velikosti (příklady)</vt:lpstr>
      <vt:lpstr>CSS – nastavení velikosti (příklady)</vt:lpstr>
      <vt:lpstr>CSS – tok dokumentu</vt:lpstr>
      <vt:lpstr>CSS – typ zobrazení</vt:lpstr>
      <vt:lpstr>CSS – typ zobrazení</vt:lpstr>
      <vt:lpstr>CSS – typ zobrazení (příklady)</vt:lpstr>
      <vt:lpstr>CSS – typ zobrazení (příklady)</vt:lpstr>
      <vt:lpstr>CSS – typ zobrazení (příklady)</vt:lpstr>
      <vt:lpstr>CSS – pozicování</vt:lpstr>
      <vt:lpstr>CSS – pozicování</vt:lpstr>
      <vt:lpstr>CSS – pozicování (příklady)</vt:lpstr>
      <vt:lpstr>CSS – pozicování (příklady)</vt:lpstr>
      <vt:lpstr>CSS – pozicování (příklady)</vt:lpstr>
      <vt:lpstr>CSS – pozicování (příklady)</vt:lpstr>
      <vt:lpstr>CSS – pozicování (příklady)</vt:lpstr>
      <vt:lpstr>CSS – pozicování (příklady)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Kurz</dc:title>
  <dc:creator>HlavniProfil</dc:creator>
  <cp:lastModifiedBy>Jakub Pradeniak</cp:lastModifiedBy>
  <cp:revision>35</cp:revision>
  <dcterms:modified xsi:type="dcterms:W3CDTF">2024-01-18T17:22:46Z</dcterms:modified>
</cp:coreProperties>
</file>